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63" r:id="rId2"/>
    <p:sldId id="264" r:id="rId3"/>
    <p:sldId id="281" r:id="rId4"/>
    <p:sldId id="282" r:id="rId5"/>
    <p:sldId id="268" r:id="rId6"/>
    <p:sldId id="267" r:id="rId7"/>
    <p:sldId id="257" r:id="rId8"/>
    <p:sldId id="258" r:id="rId9"/>
    <p:sldId id="259" r:id="rId10"/>
    <p:sldId id="260" r:id="rId11"/>
    <p:sldId id="261" r:id="rId12"/>
    <p:sldId id="262" r:id="rId13"/>
    <p:sldId id="272" r:id="rId14"/>
    <p:sldId id="278" r:id="rId15"/>
    <p:sldId id="273" r:id="rId16"/>
    <p:sldId id="279" r:id="rId17"/>
    <p:sldId id="280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00589A"/>
    <a:srgbClr val="004D8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83" autoAdjust="0"/>
  </p:normalViewPr>
  <p:slideViewPr>
    <p:cSldViewPr>
      <p:cViewPr>
        <p:scale>
          <a:sx n="66" d="100"/>
          <a:sy n="66" d="100"/>
        </p:scale>
        <p:origin x="-774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306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1BD0481-B211-4598-8F42-4509E85E85B3}" type="datetimeFigureOut">
              <a:rPr lang="ru-RU"/>
              <a:pPr>
                <a:defRPr/>
              </a:pPr>
              <a:t>12.11.2024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E9277C4-FB2F-43BB-B025-658B57D5D4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F0218B2-237D-47E2-B76E-66AAE62D418D}" type="datetimeFigureOut">
              <a:rPr lang="ru-RU"/>
              <a:pPr>
                <a:defRPr/>
              </a:pPr>
              <a:t>12.11.2024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A4189DF-3C2A-403D-8ECA-9CE62E0324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2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1CDB8-A1AA-4FB3-AFBC-878E4BE69FFF}" type="datetimeFigureOut">
              <a:rPr lang="ru-RU"/>
              <a:pPr>
                <a:defRPr/>
              </a:pPr>
              <a:t>12.11.2024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750D2-3E8E-4669-9719-C6EA1ACAE1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2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179D26-DF29-4C11-BA08-B93049612EB1}" type="datetimeFigureOut">
              <a:rPr lang="ru-RU"/>
              <a:pPr>
                <a:defRPr/>
              </a:pPr>
              <a:t>12.11.2024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7674940-5342-4782-AFE0-D712C7EC7D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22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3DFBDC-D11F-411E-A64A-3A8D541B59FC}" type="datetimeFigureOut">
              <a:rPr lang="ru-RU"/>
              <a:pPr>
                <a:defRPr/>
              </a:pPr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B6FA76C-B5E3-472D-A9A2-3525591B50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22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734298-C91B-4165-A946-19AAE0D7D3F0}" type="datetimeFigureOut">
              <a:rPr lang="ru-RU"/>
              <a:pPr>
                <a:defRPr/>
              </a:pPr>
              <a:t>12.11.2024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AF3EEA6-3576-4C13-9989-7E6570A10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22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C739DB7-C19D-47F0-B136-33CE46EB3CAD}" type="datetimeFigureOut">
              <a:rPr lang="ru-RU"/>
              <a:pPr>
                <a:defRPr/>
              </a:pPr>
              <a:t>12.11.2024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0545F0-8286-40E2-B953-C551C66E36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22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953B1-A875-40BE-B0A3-0F756137591D}" type="datetimeFigureOut">
              <a:rPr lang="ru-RU"/>
              <a:pPr>
                <a:defRPr/>
              </a:pPr>
              <a:t>12.11.2024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56744-6BBD-4576-9603-793A36923C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2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A31B6C2-C7B6-413D-9366-37C5E5C5F970}" type="datetimeFigureOut">
              <a:rPr lang="ru-RU"/>
              <a:pPr>
                <a:defRPr/>
              </a:pPr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A171B3-1A35-4178-909C-A8E32B41F4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22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1C8F752-45A6-4ECC-BDAD-F2696252EBE7}" type="datetimeFigureOut">
              <a:rPr lang="ru-RU"/>
              <a:pPr>
                <a:defRPr/>
              </a:pPr>
              <a:t>12.11.2024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EFE60A8-598A-4E5A-BE0B-8BB57EEE91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22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F46B4-C084-40D0-B1A5-2ECECC7B0C05}" type="datetimeFigureOut">
              <a:rPr lang="ru-RU"/>
              <a:pPr>
                <a:defRPr/>
              </a:pPr>
              <a:t>12.11.2024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231AE-D99E-4148-961E-C49E2F19DF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2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E69D1-911F-44F8-A6CD-7D1216088F7D}" type="datetimeFigureOut">
              <a:rPr lang="ru-RU"/>
              <a:pPr>
                <a:defRPr/>
              </a:pPr>
              <a:t>12.11.2024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70E35-5362-417B-BA2A-DF805588D2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2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A80DA66-E93D-408E-8858-454FD4B2DF5C}" type="datetimeFigureOut">
              <a:rPr lang="ru-RU"/>
              <a:pPr>
                <a:defRPr/>
              </a:pPr>
              <a:t>12.11.2024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20DFEAE-ACB3-4D22-81FF-2077A3D3AE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1" r:id="rId2"/>
    <p:sldLayoutId id="2147483696" r:id="rId3"/>
    <p:sldLayoutId id="2147483697" r:id="rId4"/>
    <p:sldLayoutId id="2147483698" r:id="rId5"/>
    <p:sldLayoutId id="2147483699" r:id="rId6"/>
    <p:sldLayoutId id="2147483692" r:id="rId7"/>
    <p:sldLayoutId id="2147483700" r:id="rId8"/>
    <p:sldLayoutId id="2147483701" r:id="rId9"/>
    <p:sldLayoutId id="2147483693" r:id="rId10"/>
    <p:sldLayoutId id="2147483694" r:id="rId11"/>
  </p:sldLayoutIdLst>
  <p:transition spd="med" advClick="0" advTm="22000"/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G:\&#1055;&#1056;&#1045;&#1047;&#1045;&#1053;&#1058;&#1040;&#1062;&#1048;&#1071;\&#1089;&#1077;&#1084;&#1080;&#1085;&#1072;&#1088;.mp3" TargetMode="Externa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moluch.ru/archive/128/35542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3"/>
          <p:cNvSpPr>
            <a:spLocks noChangeArrowheads="1"/>
          </p:cNvSpPr>
          <p:nvPr/>
        </p:nvSpPr>
        <p:spPr bwMode="auto">
          <a:xfrm>
            <a:off x="539750" y="2291388"/>
            <a:ext cx="799306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Comic Sans MS" pitchFamily="66" charset="0"/>
              </a:rPr>
              <a:t>«Коррекционная работа </a:t>
            </a:r>
            <a:endParaRPr lang="ru-RU" sz="32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</a:rPr>
              <a:t>в </a:t>
            </a:r>
            <a:r>
              <a:rPr lang="ru-RU" sz="3200" dirty="0">
                <a:solidFill>
                  <a:srgbClr val="002060"/>
                </a:solidFill>
                <a:latin typeface="Comic Sans MS" pitchFamily="66" charset="0"/>
              </a:rPr>
              <a:t>логопедической группе </a:t>
            </a:r>
            <a:endParaRPr lang="ru-RU" sz="32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</a:rPr>
              <a:t>посредством </a:t>
            </a:r>
            <a:r>
              <a:rPr lang="ru-RU" sz="3200" dirty="0" err="1">
                <a:solidFill>
                  <a:srgbClr val="002060"/>
                </a:solidFill>
                <a:latin typeface="Comic Sans MS" pitchFamily="66" charset="0"/>
              </a:rPr>
              <a:t>кинезиологии</a:t>
            </a:r>
            <a:r>
              <a:rPr lang="ru-RU" sz="3200" dirty="0">
                <a:solidFill>
                  <a:srgbClr val="002060"/>
                </a:solidFill>
                <a:latin typeface="Comic Sans MS" pitchFamily="66" charset="0"/>
              </a:rPr>
              <a:t>»</a:t>
            </a:r>
          </a:p>
        </p:txBody>
      </p:sp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755650" y="476250"/>
            <a:ext cx="7489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+mn-cs"/>
              </a:rPr>
              <a:t>МОУ «Детский сад № 375 Краснооктябрьского района Волгограда»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+mn-cs"/>
              </a:rPr>
              <a:t>смешанная логопедическая группа «СКАЗКА»</a:t>
            </a:r>
          </a:p>
        </p:txBody>
      </p:sp>
      <p:sp>
        <p:nvSpPr>
          <p:cNvPr id="9" name="Прямоугольник 4"/>
          <p:cNvSpPr>
            <a:spLocks noChangeArrowheads="1"/>
          </p:cNvSpPr>
          <p:nvPr/>
        </p:nvSpPr>
        <p:spPr bwMode="auto">
          <a:xfrm>
            <a:off x="5364163" y="4797425"/>
            <a:ext cx="287972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+mn-cs"/>
              </a:rPr>
              <a:t>автор: учитель-логопед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+mn-cs"/>
              </a:rPr>
              <a:t>Супонина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+mn-cs"/>
              </a:rPr>
              <a:t> Алина Александровна</a:t>
            </a:r>
          </a:p>
        </p:txBody>
      </p:sp>
      <p:pic>
        <p:nvPicPr>
          <p:cNvPr id="10" name="семина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323528" y="6381328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218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"/>
          <p:cNvSpPr txBox="1">
            <a:spLocks noChangeArrowheads="1"/>
          </p:cNvSpPr>
          <p:nvPr/>
        </p:nvSpPr>
        <p:spPr bwMode="auto">
          <a:xfrm>
            <a:off x="314325" y="858838"/>
            <a:ext cx="8505825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b="1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 использования </a:t>
            </a:r>
            <a:r>
              <a:rPr lang="ru-RU" sz="2400" dirty="0" err="1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кинезиологических</a:t>
            </a:r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 упражнений в логопедической работе над активизацией речи дошкольников - использование </a:t>
            </a:r>
            <a:r>
              <a:rPr lang="ru-RU" sz="2400" dirty="0" err="1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кинезиологических</a:t>
            </a:r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 упражнений для развития и коррекции речи детей. </a:t>
            </a:r>
          </a:p>
          <a:p>
            <a:pPr algn="just"/>
            <a:r>
              <a:rPr lang="ru-RU" sz="2400" b="1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автоматизация и дифференциация звука; 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развитие связной и устной речи; 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развитие коммуникативных навыков, внимания, памяти, воображения; 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развитие общей и мелкой моторики; 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развитие логики. </a:t>
            </a:r>
          </a:p>
        </p:txBody>
      </p:sp>
    </p:spTree>
    <p:custDataLst>
      <p:tags r:id="rId1"/>
    </p:custDataLst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8263" t="17450" r="5113" b="3801"/>
          <a:stretch>
            <a:fillRect/>
          </a:stretch>
        </p:blipFill>
        <p:spPr bwMode="auto">
          <a:xfrm>
            <a:off x="510749" y="476672"/>
            <a:ext cx="8237715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275856" y="2332469"/>
            <a:ext cx="2304256" cy="1168539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КИНЕЗИОЛО-ГИЧЕСКИЕ УПРАЖНЕНИЯ</a:t>
            </a:r>
          </a:p>
        </p:txBody>
      </p:sp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4000" t="593" r="3396" b="3649"/>
          <a:stretch>
            <a:fillRect/>
          </a:stretch>
        </p:blipFill>
        <p:spPr bwMode="auto">
          <a:xfrm>
            <a:off x="611188" y="333375"/>
            <a:ext cx="7985125" cy="6191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8138" y="549275"/>
            <a:ext cx="8135937" cy="5508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Методы и приемы</a:t>
            </a: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Растяжки – нормализуют </a:t>
            </a:r>
            <a:r>
              <a:rPr lang="ru-RU" sz="2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гипертонус</a:t>
            </a: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гипотонус</a:t>
            </a: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мышц опорно-двигательного аппарата.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Дыхательные упражнения – улучшают ритмику организма, развивают самоконтроль и произвольность.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Глазодвигательные упражнения – позволяют расширить поле зрения, улучшить восприятие, развивают межполушарное взаимодействие и повышают </a:t>
            </a:r>
            <a:r>
              <a:rPr lang="ru-RU" sz="2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энергетизацию</a:t>
            </a: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организма.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Телесные движения – развивают межполушарное взаимодействие, снимаются непроизвольные, непреднамеренные движения и мышечные зажимы.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Упражнение для развития мелкой моторики – стимулируют речевые зоны головного мозга.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Массаж – воздействует на биологически активные точки.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Упражнения на релаксацию – способствуют расслаблению, снятию напряжения.</a:t>
            </a:r>
          </a:p>
        </p:txBody>
      </p:sp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750" y="549275"/>
            <a:ext cx="828040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результативности коррекционно-развивающей работы необходимо соблюдение следующих 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условий: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Кинезиологическая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гимнастика проводятся утром, длительностью 5-15 мин.;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Упражнения выполняются в доброжелательной обстановке;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Кинезиологическая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гимнастика проводится систематично, без пропусков;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 детей требуется точное выполнение движений и приемов;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Упражнения проводятся по специальным комплексам, длительностью 2 недели.</a:t>
            </a:r>
          </a:p>
        </p:txBody>
      </p:sp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323850" y="476250"/>
            <a:ext cx="857726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err="1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Кинезиологические</a:t>
            </a:r>
            <a:r>
              <a:rPr lang="ru-RU" sz="2400" b="1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 упражнения</a:t>
            </a:r>
            <a:endParaRPr lang="ru-RU" sz="2400" dirty="0">
              <a:solidFill>
                <a:srgbClr val="263B8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 Упражнение «Колечко»</a:t>
            </a:r>
            <a:endParaRPr lang="ru-RU" sz="2400" dirty="0">
              <a:solidFill>
                <a:srgbClr val="263B8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Нужно поочередно, как можно быстрее перебирать пальцы рук, соединяя в кольцо с большим пальцем последовательно указательный, средний и т. д. При этом, каждое соединение пальчиков мы озвучиваем приветствием (ПРИВЕТ!) в одну сторону, а в обратную прощаемся (ПОКА!). Можно усложнить задание и колечки соединить в цепочку.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8498" t="32269" r="50607" b="22068"/>
          <a:stretch/>
        </p:blipFill>
        <p:spPr bwMode="auto">
          <a:xfrm>
            <a:off x="428625" y="3756025"/>
            <a:ext cx="2430463" cy="2205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6" name="Picture 1" descr="D:\АЛИНА\КОНКУРС\Cеминар\4b4d2ba4-b9d6-4a66-a6c2-915e1d51faf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t="13312" b="3134"/>
          <a:stretch>
            <a:fillRect/>
          </a:stretch>
        </p:blipFill>
        <p:spPr bwMode="auto">
          <a:xfrm>
            <a:off x="4729163" y="3551238"/>
            <a:ext cx="3952875" cy="2686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5"/>
          <p:cNvSpPr txBox="1">
            <a:spLocks noChangeArrowheads="1"/>
          </p:cNvSpPr>
          <p:nvPr/>
        </p:nvSpPr>
        <p:spPr bwMode="auto">
          <a:xfrm>
            <a:off x="323850" y="404813"/>
            <a:ext cx="857726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Упражнение «Кулак - ребро - ладонь».</a:t>
            </a:r>
            <a:endParaRPr lang="ru-RU" sz="2400" dirty="0">
              <a:solidFill>
                <a:srgbClr val="263B8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Три положения руки на столе или на колене последовательно сменяют друг друга: кулак (ладонью вниз), ладонь ребром, ладонь вниз </a:t>
            </a: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Вот ладошка, вот кулак.</a:t>
            </a: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Всё быстрей делай так.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66099" t="6743" r="4922" b="15961"/>
          <a:stretch/>
        </p:blipFill>
        <p:spPr bwMode="auto">
          <a:xfrm>
            <a:off x="419100" y="3046413"/>
            <a:ext cx="1493838" cy="2992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8" name="Picture 6" descr="D:\АЛИНА\КОНКУРС\Cеминар\00ff5e1d-5ede-458b-a493-784de643288d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t="38000" r="14722" b="41027"/>
          <a:stretch>
            <a:fillRect/>
          </a:stretch>
        </p:blipFill>
        <p:spPr bwMode="auto">
          <a:xfrm>
            <a:off x="2306638" y="4714875"/>
            <a:ext cx="2901950" cy="1585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7" descr="D:\АЛИНА\КОНКУРС\Cеминар\2b23cf3c-46a5-49bf-9a33-21b2069e8585.jpg"/>
          <p:cNvPicPr>
            <a:picLocks noChangeAspect="1" noChangeArrowheads="1"/>
          </p:cNvPicPr>
          <p:nvPr/>
        </p:nvPicPr>
        <p:blipFill>
          <a:blip r:embed="rId4" cstate="print"/>
          <a:srcRect t="38750" r="13333" b="39500"/>
          <a:stretch>
            <a:fillRect/>
          </a:stretch>
        </p:blipFill>
        <p:spPr bwMode="auto">
          <a:xfrm>
            <a:off x="4356100" y="3535363"/>
            <a:ext cx="2592388" cy="1446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4" descr="D:\АЛИНА\КОНКУРС\Cеминар\d716fe89-3a8b-4e44-ba6a-615f6c7e9ab8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t="38188" r="10972" b="40692"/>
          <a:stretch>
            <a:fillRect/>
          </a:stretch>
        </p:blipFill>
        <p:spPr bwMode="auto">
          <a:xfrm>
            <a:off x="5994400" y="2111375"/>
            <a:ext cx="2813050" cy="1482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/>
          <p:cNvSpPr txBox="1">
            <a:spLocks noChangeArrowheads="1"/>
          </p:cNvSpPr>
          <p:nvPr/>
        </p:nvSpPr>
        <p:spPr bwMode="auto">
          <a:xfrm>
            <a:off x="314325" y="260350"/>
            <a:ext cx="850582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Упражнение – «Лезгинка»</a:t>
            </a:r>
            <a:endParaRPr lang="ru-RU" sz="2400" dirty="0">
              <a:solidFill>
                <a:srgbClr val="263B8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Левую руку сложите в кулак, большой палец отставьте в сторону, кулак разверните пальцами к себе. Правой рукой прямой ладонью в горизонтальном положении прикоснитесь к мизинцу левой. После этого одновременно смените положение правой и левой рук. Повторить 6-8 раз. Добивайтесь высокой скорости смены положений.</a:t>
            </a: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Кисть мы в кулачок сжимаем</a:t>
            </a: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А другую разжимаем</a:t>
            </a: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А потом их поменяем</a:t>
            </a: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И лезгинку начинаем</a:t>
            </a:r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 t="20034" b="7986"/>
          <a:stretch>
            <a:fillRect/>
          </a:stretch>
        </p:blipFill>
        <p:spPr bwMode="auto">
          <a:xfrm>
            <a:off x="314325" y="4357688"/>
            <a:ext cx="2681288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" descr="D:\АЛИНА\КОНКУРС\Cеминар\1dbb28f2-285c-4b27-82d4-4d35efc7c80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t="6085" b="11450"/>
          <a:stretch>
            <a:fillRect/>
          </a:stretch>
        </p:blipFill>
        <p:spPr bwMode="auto">
          <a:xfrm>
            <a:off x="4562475" y="3079750"/>
            <a:ext cx="4055878" cy="2797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323850" y="333375"/>
            <a:ext cx="8577263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Упражнение – «Ухо-нос»</a:t>
            </a:r>
            <a:endParaRPr lang="ru-RU" sz="2200" dirty="0">
              <a:solidFill>
                <a:srgbClr val="263B8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Данное упражнение улучшает мыслительную деятельность, повышает </a:t>
            </a:r>
            <a:r>
              <a:rPr lang="ru-RU" sz="2200" dirty="0" err="1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стрессоустойчивость</a:t>
            </a:r>
            <a:r>
              <a:rPr lang="ru-RU" sz="22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, способствует самоконтролю, произвольности деятельности. Левой рукой возьмитесь за кончик носа, а правой рукой – за противоположное ухо. Одновременно отпустите ухо и нос, хлопните в ладоши, поменяйте положение рук с точностью до наоборот.</a:t>
            </a:r>
          </a:p>
          <a:p>
            <a:r>
              <a:rPr lang="ru-RU" sz="22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Ох, села на нос, на правое ухо –</a:t>
            </a:r>
          </a:p>
          <a:p>
            <a:r>
              <a:rPr lang="ru-RU" sz="22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Лезет назойливо черная муха.</a:t>
            </a:r>
          </a:p>
          <a:p>
            <a:r>
              <a:rPr lang="ru-RU" sz="22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Снова на нос, но на левое ухо –</a:t>
            </a:r>
          </a:p>
          <a:p>
            <a:r>
              <a:rPr lang="ru-RU" sz="22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Кыш, улетай от меня, Цокотуха!</a:t>
            </a:r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437063"/>
            <a:ext cx="2998787" cy="2005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" descr="D:\АЛИНА\КОНКУРС\Cеминар\89d3315a-8c2f-4315-8150-2b542bd33a10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15255" t="9743" b="15030"/>
          <a:stretch>
            <a:fillRect/>
          </a:stretch>
        </p:blipFill>
        <p:spPr bwMode="auto">
          <a:xfrm>
            <a:off x="4437070" y="2996952"/>
            <a:ext cx="4394193" cy="2926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/>
          <p:cNvSpPr txBox="1">
            <a:spLocks noChangeArrowheads="1"/>
          </p:cNvSpPr>
          <p:nvPr/>
        </p:nvSpPr>
        <p:spPr bwMode="auto">
          <a:xfrm>
            <a:off x="323850" y="404813"/>
            <a:ext cx="857726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Упражнение «Оладушки».</a:t>
            </a:r>
            <a:endParaRPr lang="ru-RU" sz="2400" dirty="0">
              <a:solidFill>
                <a:srgbClr val="263B8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Правая рука лежит на столе ладонью вниз, левая – ладонью вверх. Одновременная смена: теперь правая – ладонью вверх, левая – ладонью вниз. По мере усвоения – движения ускорять.</a:t>
            </a: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Мы играли в ладушки – жарили оладушки.</a:t>
            </a: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Так пожарим, повернем – и опять играть начнем.</a:t>
            </a:r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4340" r="3278" b="11785"/>
          <a:stretch>
            <a:fillRect/>
          </a:stretch>
        </p:blipFill>
        <p:spPr bwMode="auto">
          <a:xfrm>
            <a:off x="5435600" y="3284538"/>
            <a:ext cx="3476625" cy="1471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" descr="D:\АЛИНА\КОНКУРС\Cеминар\99b21035-e8d7-4f8c-b9c4-1b1c59179421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b="8864"/>
          <a:stretch>
            <a:fillRect/>
          </a:stretch>
        </p:blipFill>
        <p:spPr bwMode="auto">
          <a:xfrm>
            <a:off x="539750" y="3197225"/>
            <a:ext cx="4319588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5"/>
          <p:cNvSpPr txBox="1">
            <a:spLocks noChangeArrowheads="1"/>
          </p:cNvSpPr>
          <p:nvPr/>
        </p:nvSpPr>
        <p:spPr bwMode="auto">
          <a:xfrm>
            <a:off x="323850" y="333375"/>
            <a:ext cx="850582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Упражнение «Лягушка»</a:t>
            </a: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Положить руки на стол. Одна рука сжата в кулак, другая лежит на столе ладонью вниз. По очереди менять положение рук. Можно совмещать с движением языка влево, вправо. 8-10 повторений.</a:t>
            </a: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Лягушка хочет в пруд,</a:t>
            </a:r>
          </a:p>
          <a:p>
            <a:r>
              <a:rPr lang="ru-RU" sz="2400" dirty="0">
                <a:solidFill>
                  <a:srgbClr val="263B80"/>
                </a:solidFill>
                <a:latin typeface="Times New Roman" pitchFamily="18" charset="0"/>
                <a:cs typeface="Times New Roman" pitchFamily="18" charset="0"/>
              </a:rPr>
              <a:t>Лягушке скучно тут </a:t>
            </a: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419100" y="3179763"/>
            <a:ext cx="2082800" cy="1812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" descr="D:\АЛИНА\КОНКУРС\Cеминар\6d8c8359-8542-4a3c-964a-aba1598927f1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4897438" y="2165350"/>
            <a:ext cx="3803650" cy="2852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D:\АЛИНА\КОНКУРС\Cеминар\ce2f2c3d-e2ab-4730-8d4b-0b4919d1a3c2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15787" r="9534" b="25257"/>
          <a:stretch>
            <a:fillRect/>
          </a:stretch>
        </p:blipFill>
        <p:spPr bwMode="auto">
          <a:xfrm>
            <a:off x="2700338" y="3784600"/>
            <a:ext cx="3284537" cy="2466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4027488"/>
            <a:ext cx="4773612" cy="2640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250825" y="549275"/>
            <a:ext cx="864235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ЗЕРКАЛЬНОЕ РИСОВАНИЕ </a:t>
            </a:r>
          </a:p>
          <a:p>
            <a:r>
              <a:rPr lang="ru-RU" sz="2400" b="1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«Зеркальное рисование» в </a:t>
            </a:r>
            <a:r>
              <a:rPr lang="ru-RU" sz="2400" b="1" dirty="0" err="1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кинезиологии</a:t>
            </a:r>
            <a:r>
              <a:rPr lang="ru-RU" sz="2400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 — это упражнение, при котором нужно </a:t>
            </a:r>
            <a:r>
              <a:rPr lang="ru-RU" sz="2400" b="1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одновременно обеими руками рисовать зеркально-симметричные рисунки, буквы, цифры</a:t>
            </a:r>
            <a:r>
              <a:rPr lang="ru-RU" sz="2400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r>
              <a:rPr lang="ru-RU" sz="2400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Для выполнения нужно положить на стол лист бумаги, взять в обе руки по карандашу или фломастеру и начать рисовать. При этом расслабляются глаза и руки, а когда деятельность обоих полушарий мозга синхронизируется, увеличивается эффективность работы всего мозга. </a:t>
            </a:r>
          </a:p>
          <a:p>
            <a:r>
              <a:rPr lang="ru-RU" sz="2000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b="1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611188" y="333375"/>
            <a:ext cx="79930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Пример выполнения</a:t>
            </a:r>
            <a:r>
              <a:rPr lang="ru-RU" sz="2400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: ребёнок берёт в обе руки по карандашу (можно фломастеры), ставит кончики карандашей на одинаковые точки и начинает синхронно проводить цветные линии, стараясь сохранить единый темп выполнения задания. Руки должны двигаться одновременно, а не по очереди.</a:t>
            </a:r>
            <a:endParaRPr lang="ru-RU" sz="2400" dirty="0">
              <a:latin typeface="Lucida Sans Unicode" pitchFamily="34" charset="0"/>
            </a:endParaRPr>
          </a:p>
        </p:txBody>
      </p:sp>
      <p:pic>
        <p:nvPicPr>
          <p:cNvPr id="2052" name="Picture 4" descr="D:\АЛИНА\КОНКУРС\Cеминар\16067492-96f9-4120-834b-6497aab9d753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t="12342"/>
          <a:stretch>
            <a:fillRect/>
          </a:stretch>
        </p:blipFill>
        <p:spPr bwMode="auto">
          <a:xfrm>
            <a:off x="4140200" y="2708275"/>
            <a:ext cx="4667250" cy="306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3" name="Picture 5" descr="D:\АЛИНА\КОНКУРС\Cеминар\cac88592-49b4-4125-ba15-84883aa19ad5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r="6250" b="19444"/>
          <a:stretch>
            <a:fillRect/>
          </a:stretch>
        </p:blipFill>
        <p:spPr bwMode="auto">
          <a:xfrm>
            <a:off x="468313" y="4221163"/>
            <a:ext cx="3575050" cy="2303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3"/>
          <p:cNvSpPr>
            <a:spLocks noChangeArrowheads="1"/>
          </p:cNvSpPr>
          <p:nvPr/>
        </p:nvSpPr>
        <p:spPr bwMode="auto">
          <a:xfrm>
            <a:off x="539552" y="260648"/>
            <a:ext cx="813593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Итак, можем сделать вывод, </a:t>
            </a:r>
            <a:r>
              <a:rPr lang="ru-RU" sz="2400" b="1" dirty="0" err="1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Кинезеология</a:t>
            </a:r>
            <a:r>
              <a:rPr lang="ru-RU" sz="2400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 - это по сути моторное развитие, которое позволяет нарастить новые нейронные связи. Чем больше образуется нейронных связей, тем развитее интеллект. </a:t>
            </a:r>
          </a:p>
          <a:p>
            <a:r>
              <a:rPr lang="ru-RU" sz="2400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Но, следует учитывать, что </a:t>
            </a:r>
            <a:r>
              <a:rPr lang="ru-RU" sz="2400" dirty="0" err="1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кинезиологические</a:t>
            </a:r>
            <a:r>
              <a:rPr lang="ru-RU" sz="2400" dirty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 упражнения дают как немедленный, так и накапливающийся эффект  повышения умственной работоспособности и оптимизации интеллектуальных процессов.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6" name="Picture 4" descr="https://avatars.mds.yandex.net/get-altay/5484072/2a0000018084ac1a951751df296f8aabae79/XXXL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700" t="11615" r="5392" b="4180"/>
          <a:stretch>
            <a:fillRect/>
          </a:stretch>
        </p:blipFill>
        <p:spPr bwMode="auto">
          <a:xfrm>
            <a:off x="4499992" y="3284984"/>
            <a:ext cx="4347793" cy="3192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589A"/>
                </a:solidFill>
              </a:rPr>
              <a:t>СПАСИБО ЗА ВНИМАНИЕ!</a:t>
            </a:r>
            <a:endParaRPr lang="ru-RU" dirty="0">
              <a:solidFill>
                <a:srgbClr val="00589A"/>
              </a:solidFill>
            </a:endParaRPr>
          </a:p>
        </p:txBody>
      </p:sp>
      <p:pic>
        <p:nvPicPr>
          <p:cNvPr id="24580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38969" r="4137"/>
          <a:stretch>
            <a:fillRect/>
          </a:stretch>
        </p:blipFill>
        <p:spPr bwMode="auto">
          <a:xfrm>
            <a:off x="4716016" y="3429000"/>
            <a:ext cx="4176464" cy="2610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>
            <a:extLst>
              <a:ext uri="{FF2B5EF4-FFF2-40B4-BE49-F238E27FC236}"/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23850" y="260350"/>
            <a:ext cx="8569325" cy="5816600"/>
          </a:xfrm>
        </p:spPr>
        <p:txBody>
          <a:bodyPr rtlCol="0">
            <a:spAutoFit/>
          </a:bodyPr>
          <a:lstStyle/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2200" b="1" dirty="0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ИСПОЛЬЗОВАННЫЕ ИСТОЧНИКИ:</a:t>
            </a:r>
          </a:p>
          <a:p>
            <a:pPr marL="566928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200" dirty="0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Брагина Н. Н., </a:t>
            </a:r>
            <a:r>
              <a:rPr lang="ru-RU" sz="2200" dirty="0" err="1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Доброхотова</a:t>
            </a:r>
            <a:r>
              <a:rPr lang="ru-RU" sz="2200" dirty="0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 Т. А. Функциональные асимметрии человека. - М., 1981.</a:t>
            </a:r>
          </a:p>
          <a:p>
            <a:pPr marL="566928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200" dirty="0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Гилевич И. М., </a:t>
            </a:r>
            <a:r>
              <a:rPr lang="ru-RU" sz="2200" dirty="0" err="1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Забара</a:t>
            </a:r>
            <a:r>
              <a:rPr lang="ru-RU" sz="2200" dirty="0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 Е. А., </a:t>
            </a:r>
            <a:r>
              <a:rPr lang="ru-RU" sz="2200" dirty="0" err="1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Ипполитова</a:t>
            </a:r>
            <a:r>
              <a:rPr lang="ru-RU" sz="2200" dirty="0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 М. В. и др. Дети с отклонениями в развитии. - М., 1997.</a:t>
            </a:r>
          </a:p>
          <a:p>
            <a:pPr marL="566928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200" dirty="0" smtClean="0">
                <a:solidFill>
                  <a:srgbClr val="00589A"/>
                </a:solidFill>
                <a:latin typeface="Times New Roman"/>
              </a:rPr>
              <a:t>Семенович А. В., </a:t>
            </a:r>
            <a:r>
              <a:rPr lang="ru-RU" sz="2200" dirty="0" err="1" smtClean="0">
                <a:solidFill>
                  <a:srgbClr val="00589A"/>
                </a:solidFill>
                <a:latin typeface="Times New Roman"/>
              </a:rPr>
              <a:t>Ковязиной</a:t>
            </a:r>
            <a:r>
              <a:rPr lang="ru-RU" sz="2200" dirty="0" smtClean="0">
                <a:solidFill>
                  <a:srgbClr val="00589A"/>
                </a:solidFill>
                <a:latin typeface="Times New Roman"/>
              </a:rPr>
              <a:t> М. С. Межполушарное взаимодействие: хрестоматия под ред.– М.: Генезис, 2018.</a:t>
            </a:r>
            <a:endParaRPr lang="ru-RU" sz="2200" dirty="0" smtClean="0">
              <a:solidFill>
                <a:srgbClr val="00589A"/>
              </a:solidFill>
              <a:latin typeface="Times New Roman" pitchFamily="18" charset="0"/>
              <a:cs typeface="Times New Roman" pitchFamily="18" charset="0"/>
            </a:endParaRPr>
          </a:p>
          <a:p>
            <a:pPr marL="566928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200" dirty="0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Сиротюк А. Л. Коррекция развития интеллекта дошкольников. – М: ТЦ Сфера, 2001.</a:t>
            </a:r>
          </a:p>
          <a:p>
            <a:pPr marL="566928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200" dirty="0" err="1" smtClean="0">
                <a:solidFill>
                  <a:srgbClr val="00589A"/>
                </a:solidFill>
                <a:latin typeface="Times New Roman"/>
              </a:rPr>
              <a:t>Таштандинова</a:t>
            </a:r>
            <a:r>
              <a:rPr lang="ru-RU" sz="2200" dirty="0" smtClean="0">
                <a:solidFill>
                  <a:srgbClr val="00589A"/>
                </a:solidFill>
                <a:latin typeface="Times New Roman"/>
              </a:rPr>
              <a:t> Ю. П. </a:t>
            </a:r>
            <a:r>
              <a:rPr lang="ru-RU" sz="2200" dirty="0" err="1" smtClean="0">
                <a:solidFill>
                  <a:srgbClr val="00589A"/>
                </a:solidFill>
                <a:latin typeface="Times New Roman"/>
              </a:rPr>
              <a:t>Кинезиологические</a:t>
            </a:r>
            <a:r>
              <a:rPr lang="ru-RU" sz="2200" dirty="0" smtClean="0">
                <a:solidFill>
                  <a:srgbClr val="00589A"/>
                </a:solidFill>
                <a:latin typeface="Times New Roman"/>
              </a:rPr>
              <a:t> методы в коррекции обучения и оздоровлении дошкольников и младших школьников // Молодой ученый. — 2016. — №24.— URL </a:t>
            </a:r>
            <a:r>
              <a:rPr lang="ru-RU" sz="2200" dirty="0" smtClean="0">
                <a:solidFill>
                  <a:srgbClr val="00589A"/>
                </a:solidFill>
                <a:latin typeface="Times New Roman"/>
                <a:hlinkClick r:id="rId2"/>
              </a:rPr>
              <a:t>https://moluch.ru/archive/128/35542/</a:t>
            </a:r>
            <a:r>
              <a:rPr lang="ru-RU" sz="2200" dirty="0" smtClean="0">
                <a:solidFill>
                  <a:srgbClr val="00589A"/>
                </a:solidFill>
                <a:latin typeface="Times New Roman"/>
              </a:rPr>
              <a:t> </a:t>
            </a:r>
            <a:endParaRPr lang="ru-RU" sz="2200" dirty="0" smtClean="0">
              <a:solidFill>
                <a:srgbClr val="00589A"/>
              </a:solidFill>
              <a:latin typeface="Times New Roman" pitchFamily="18" charset="0"/>
              <a:cs typeface="Times New Roman" pitchFamily="18" charset="0"/>
            </a:endParaRPr>
          </a:p>
          <a:p>
            <a:pPr marL="566928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200" dirty="0" err="1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Шанина</a:t>
            </a:r>
            <a:r>
              <a:rPr lang="ru-RU" sz="2200" dirty="0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 Г. Е. Упражнения специального </a:t>
            </a:r>
            <a:r>
              <a:rPr lang="ru-RU" sz="2200" dirty="0" err="1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кинезиологического</a:t>
            </a:r>
            <a:r>
              <a:rPr lang="ru-RU" sz="2200" dirty="0" smtClean="0">
                <a:solidFill>
                  <a:srgbClr val="00589A"/>
                </a:solidFill>
                <a:latin typeface="Times New Roman" pitchFamily="18" charset="0"/>
                <a:cs typeface="Times New Roman" pitchFamily="18" charset="0"/>
              </a:rPr>
              <a:t> комплекса для восстановления межполушарного взаимодействия у детей и подростков: Учебное пособие. -М., 1999.</a:t>
            </a:r>
            <a:endParaRPr lang="ru-RU" sz="2200" dirty="0">
              <a:solidFill>
                <a:srgbClr val="00589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680</TotalTime>
  <Words>758</Words>
  <Application>Microsoft Office PowerPoint</Application>
  <PresentationFormat>Экран (4:3)</PresentationFormat>
  <Paragraphs>72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СПАСИБО ЗА ВНИМАНИЕ!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Алина</cp:lastModifiedBy>
  <cp:revision>45</cp:revision>
  <dcterms:created xsi:type="dcterms:W3CDTF">2022-09-20T13:04:17Z</dcterms:created>
  <dcterms:modified xsi:type="dcterms:W3CDTF">2024-11-12T18:17:25Z</dcterms:modified>
</cp:coreProperties>
</file>